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7" r:id="rId3"/>
    <p:sldId id="265" r:id="rId4"/>
    <p:sldId id="283" r:id="rId5"/>
    <p:sldId id="266" r:id="rId6"/>
    <p:sldId id="267" r:id="rId7"/>
    <p:sldId id="279" r:id="rId8"/>
    <p:sldId id="280" r:id="rId9"/>
    <p:sldId id="269" r:id="rId10"/>
    <p:sldId id="281" r:id="rId11"/>
    <p:sldId id="282" r:id="rId12"/>
    <p:sldId id="270" r:id="rId13"/>
    <p:sldId id="274" r:id="rId14"/>
    <p:sldId id="277" r:id="rId15"/>
    <p:sldId id="278" r:id="rId16"/>
    <p:sldId id="271" r:id="rId17"/>
    <p:sldId id="275" r:id="rId18"/>
    <p:sldId id="272" r:id="rId19"/>
    <p:sldId id="276" r:id="rId20"/>
    <p:sldId id="273" r:id="rId21"/>
    <p:sldId id="268" r:id="rId22"/>
    <p:sldId id="258" r:id="rId23"/>
    <p:sldId id="259" r:id="rId24"/>
    <p:sldId id="260" r:id="rId25"/>
    <p:sldId id="261" r:id="rId26"/>
    <p:sldId id="262" r:id="rId27"/>
    <p:sldId id="263" r:id="rId28"/>
    <p:sldId id="26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8" d="100"/>
          <a:sy n="78" d="100"/>
        </p:scale>
        <p:origin x="3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C715-6680-4DCF-858B-C22A3EE85149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9AC1D-167D-42D6-963D-D03549C9A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2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C715-6680-4DCF-858B-C22A3EE85149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9AC1D-167D-42D6-963D-D03549C9A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72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C715-6680-4DCF-858B-C22A3EE85149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9AC1D-167D-42D6-963D-D03549C9A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35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C715-6680-4DCF-858B-C22A3EE85149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9AC1D-167D-42D6-963D-D03549C9A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89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C715-6680-4DCF-858B-C22A3EE85149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9AC1D-167D-42D6-963D-D03549C9A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17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C715-6680-4DCF-858B-C22A3EE85149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9AC1D-167D-42D6-963D-D03549C9A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20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C715-6680-4DCF-858B-C22A3EE85149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9AC1D-167D-42D6-963D-D03549C9A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43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C715-6680-4DCF-858B-C22A3EE85149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9AC1D-167D-42D6-963D-D03549C9A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23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C715-6680-4DCF-858B-C22A3EE85149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9AC1D-167D-42D6-963D-D03549C9A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873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C715-6680-4DCF-858B-C22A3EE85149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9AC1D-167D-42D6-963D-D03549C9A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25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C715-6680-4DCF-858B-C22A3EE85149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9AC1D-167D-42D6-963D-D03549C9A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6C715-6680-4DCF-858B-C22A3EE85149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9AC1D-167D-42D6-963D-D03549C9A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48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4792" y="633021"/>
            <a:ext cx="9144000" cy="2387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ОНКОМАРКЕРЫ – ДИАГНОСТИКА РАКА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0700" y="5545138"/>
            <a:ext cx="9144000" cy="1655762"/>
          </a:xfrm>
        </p:spPr>
        <p:txBody>
          <a:bodyPr>
            <a:noAutofit/>
          </a:bodyPr>
          <a:lstStyle/>
          <a:p>
            <a:r>
              <a:rPr lang="ru-RU" sz="2000" dirty="0" smtClean="0"/>
              <a:t>Государственное </a:t>
            </a:r>
            <a:r>
              <a:rPr lang="ru-RU" sz="2000" dirty="0"/>
              <a:t>бюджетное учреждение здравоохранения города Москвы «Диагностический центр № 5 с поликлиническим отделением Департамента Здравоохранения города </a:t>
            </a:r>
            <a:r>
              <a:rPr lang="ru-RU" sz="2000" dirty="0" smtClean="0"/>
              <a:t>Москвы»</a:t>
            </a:r>
          </a:p>
          <a:p>
            <a:r>
              <a:rPr lang="ru-RU" sz="2000" dirty="0"/>
              <a:t>г</a:t>
            </a:r>
            <a:r>
              <a:rPr lang="ru-RU" sz="2000" dirty="0" smtClean="0"/>
              <a:t>. Москва 2021 год.</a:t>
            </a:r>
            <a:endParaRPr lang="ru-RU" sz="2000" dirty="0"/>
          </a:p>
        </p:txBody>
      </p:sp>
      <p:pic>
        <p:nvPicPr>
          <p:cNvPr id="4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vseglisty.ru/wp-content/uploads/8/8/1/88193d3de3aae6393dbfec71c28893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11" y="3584575"/>
            <a:ext cx="235696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avatars.mds.yandex.net/get-zen_doc/249065/pub_5cb86470374cc200b426bf74_5cb864c143fdf300b2a52d76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893" y="3594100"/>
            <a:ext cx="209413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avatars.mds.yandex.net/get-zen_doc/1585195/pub_5e4f88fd95ed5c05adb34c11_5e4f89669f3ad148f4159dc9/scale_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652" y="3606800"/>
            <a:ext cx="1941266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fb.ru/media/i/3/8/1/8/1/4/i/381814.jpg?154181160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58" y="3581401"/>
            <a:ext cx="1627188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medica24.ru/uploads/cancer-matka-11122019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848" y="3606801"/>
            <a:ext cx="1707938" cy="189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25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ОНКОМАРКЕР - молочной железы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0" y="1838324"/>
            <a:ext cx="6184900" cy="51593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/>
              <a:t>Муциноподобный</a:t>
            </a:r>
            <a:r>
              <a:rPr lang="ru-RU" dirty="0"/>
              <a:t> ассоциированный антиген (МСА)</a:t>
            </a:r>
          </a:p>
          <a:p>
            <a:pPr marL="0" indent="0">
              <a:buNone/>
            </a:pPr>
            <a:r>
              <a:rPr lang="ru-RU" b="1" dirty="0" err="1"/>
              <a:t>Референтные</a:t>
            </a:r>
            <a:r>
              <a:rPr lang="ru-RU" b="1" dirty="0"/>
              <a:t> величины в сыворотке: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до 11 МЕ/мл</a:t>
            </a:r>
          </a:p>
          <a:p>
            <a:pPr marL="0" indent="0">
              <a:buNone/>
            </a:pPr>
            <a:r>
              <a:rPr lang="ru-RU" b="1" dirty="0"/>
              <a:t>В клинической практике используется для выявления и мониторинга: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Рак молочной железы</a:t>
            </a:r>
          </a:p>
          <a:p>
            <a:pPr marL="0" indent="0">
              <a:buNone/>
            </a:pPr>
            <a:r>
              <a:rPr lang="ru-RU" b="1" dirty="0"/>
              <a:t>Особенности: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В 20% повышение МСА связанно с доброкачественными заболеваниями молочной железы.</a:t>
            </a:r>
          </a:p>
          <a:p>
            <a:pPr marL="0" lvl="0" indent="0">
              <a:buNone/>
            </a:pPr>
            <a:r>
              <a:rPr lang="ru-RU" dirty="0"/>
              <a:t>МСА применяется для мониторинга и диагностики отдаленных метастазов рака молочной железы</a:t>
            </a:r>
          </a:p>
          <a:p>
            <a:pPr marL="0" lvl="0" indent="0">
              <a:buNone/>
            </a:pPr>
            <a:r>
              <a:rPr lang="ru-RU" dirty="0"/>
              <a:t>При уровне 11 МЕ/мл  МСА имеет специфичность 84% в отношении опухоли молочной железы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https://avatars.mds.yandex.net/get-zen_doc/1585195/pub_5e4f88fd95ed5c05adb34c11_5e4f89669f3ad148f4159dc9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1968500"/>
            <a:ext cx="5168900" cy="340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ОНКОМАРКЕР - молочной железы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0" y="1838324"/>
            <a:ext cx="6184900" cy="51593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HER</a:t>
            </a:r>
            <a:r>
              <a:rPr lang="ru-RU" dirty="0"/>
              <a:t>-2/</a:t>
            </a:r>
            <a:r>
              <a:rPr lang="en-US" dirty="0" err="1"/>
              <a:t>neu</a:t>
            </a:r>
            <a:endParaRPr lang="ru-RU" dirty="0"/>
          </a:p>
          <a:p>
            <a:pPr marL="0" indent="0">
              <a:buNone/>
            </a:pPr>
            <a:r>
              <a:rPr lang="ru-RU" b="1" dirty="0" err="1"/>
              <a:t>Референтные</a:t>
            </a:r>
            <a:r>
              <a:rPr lang="ru-RU" b="1" dirty="0"/>
              <a:t> величины в сыворотке: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В сыворотки крови менее 15.0 </a:t>
            </a:r>
            <a:r>
              <a:rPr lang="ru-RU" dirty="0" err="1"/>
              <a:t>Ед</a:t>
            </a:r>
            <a:r>
              <a:rPr lang="ru-RU" dirty="0"/>
              <a:t>/л</a:t>
            </a:r>
          </a:p>
          <a:p>
            <a:pPr marL="0" indent="0">
              <a:buNone/>
            </a:pPr>
            <a:r>
              <a:rPr lang="ru-RU" b="1" dirty="0"/>
              <a:t>В клинической практике используется для выявления и мониторинга: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Рак молочной железы</a:t>
            </a:r>
          </a:p>
          <a:p>
            <a:pPr marL="0" indent="0">
              <a:buNone/>
            </a:pPr>
            <a:r>
              <a:rPr lang="ru-RU" b="1" dirty="0"/>
              <a:t>Особенности: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Повышение уровня </a:t>
            </a:r>
            <a:r>
              <a:rPr lang="en-US" dirty="0"/>
              <a:t>HER</a:t>
            </a:r>
            <a:r>
              <a:rPr lang="ru-RU" dirty="0"/>
              <a:t>-2/</a:t>
            </a:r>
            <a:r>
              <a:rPr lang="en-US" dirty="0" err="1"/>
              <a:t>neu</a:t>
            </a:r>
            <a:r>
              <a:rPr lang="ru-RU" dirty="0"/>
              <a:t> наблюдается у женщин с раком молочной железы, особенно при наличии метастазов.</a:t>
            </a:r>
          </a:p>
          <a:p>
            <a:pPr marL="0" lvl="0" indent="0">
              <a:buNone/>
            </a:pPr>
            <a:r>
              <a:rPr lang="ru-RU" dirty="0"/>
              <a:t>Повышенный уровень тесно связан с плохим прогнозом, низкой выживаемостью и агрессивным течением заболевания.</a:t>
            </a:r>
          </a:p>
          <a:p>
            <a:pPr marL="0" lvl="0" indent="0">
              <a:buNone/>
            </a:pPr>
            <a:r>
              <a:rPr lang="ru-RU" dirty="0"/>
              <a:t>Эффективное лечение сопровождается снижением </a:t>
            </a:r>
            <a:r>
              <a:rPr lang="en-US" dirty="0"/>
              <a:t>HER</a:t>
            </a:r>
            <a:r>
              <a:rPr lang="ru-RU" dirty="0"/>
              <a:t>-2/</a:t>
            </a:r>
            <a:r>
              <a:rPr lang="en-US" dirty="0" err="1"/>
              <a:t>neu</a:t>
            </a:r>
            <a:r>
              <a:rPr lang="ru-RU" dirty="0"/>
              <a:t> в сыворотке </a:t>
            </a:r>
            <a:r>
              <a:rPr lang="ru-RU" dirty="0" smtClean="0"/>
              <a:t>крови</a:t>
            </a: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https://avatars.mds.yandex.net/get-zen_doc/1585195/pub_5e4f88fd95ed5c05adb34c11_5e4f89669f3ad148f4159dc9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1968500"/>
            <a:ext cx="5168900" cy="340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10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 щитовидной железы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700" y="1690688"/>
            <a:ext cx="6972300" cy="48672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Злокачественные </a:t>
            </a:r>
            <a:r>
              <a:rPr lang="ru-RU" dirty="0"/>
              <a:t>новообразования щитовидной железы крайне полиморфны по гистологическим типам и вариантам, клиническому течению и прогнозу.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Согласно </a:t>
            </a:r>
            <a:r>
              <a:rPr lang="ru-RU" dirty="0"/>
              <a:t>российским рекомендациям по раку щитовидной железы обязательными диагностическими процедурами при подозрении на рак являются ультразвуковое исследование щитовидной железы и тонкоигольная аспирационная биопсия опухоли, выполняемая под УЗИ-контролем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Диагноз устанавливается на основании клинической картины, </a:t>
            </a:r>
            <a:r>
              <a:rPr lang="ru-RU" dirty="0" err="1"/>
              <a:t>ультрасонографической</a:t>
            </a:r>
            <a:r>
              <a:rPr lang="ru-RU" dirty="0"/>
              <a:t> симптоматики и данных цитологического исследования.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8" name="Picture 4" descr="https://fb.ru/media/i/3/8/1/8/1/4/i/381814.jpg?15418116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1690688"/>
            <a:ext cx="398780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97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 щитовидной железы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90688"/>
            <a:ext cx="7048500" cy="458311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Высокодифференцированный рак щитовидной железы является </a:t>
            </a:r>
            <a:r>
              <a:rPr lang="ru-RU" dirty="0" err="1"/>
              <a:t>химио</a:t>
            </a:r>
            <a:r>
              <a:rPr lang="ru-RU" dirty="0"/>
              <a:t>- и радиорезистентным. Большинство хирургов склоняются к тому, что узловые образования в щитовидной железе должны оперироваться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</a:p>
          <a:p>
            <a:pPr marL="0" indent="0" algn="just">
              <a:buNone/>
            </a:pPr>
            <a:r>
              <a:rPr lang="ru-RU" dirty="0" smtClean="0"/>
              <a:t>Минимальным </a:t>
            </a:r>
            <a:r>
              <a:rPr lang="ru-RU" dirty="0"/>
              <a:t>объемом операции является </a:t>
            </a:r>
            <a:r>
              <a:rPr lang="ru-RU" dirty="0" err="1"/>
              <a:t>гемитиреоидэктомия</a:t>
            </a:r>
            <a:r>
              <a:rPr lang="ru-RU" dirty="0"/>
              <a:t> с удалением перешейка. С онкологических позиций этот объем является радикальным и функционально щадящим, так как оставшаяся доля щитовидной железы полностью компенсирует резецированную часть щитовидной железы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В лечении низкодифференцированного рака большое значение приобретает лучевая терапия.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4" descr="https://fb.ru/media/i/3/8/1/8/1/4/i/381814.jpg?15418116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2122488"/>
            <a:ext cx="398780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2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ОНКОМАРКЕР -  щитовидной железы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599" y="1690688"/>
            <a:ext cx="7064375" cy="50784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/>
              <a:t>Кальцитонин</a:t>
            </a:r>
            <a:r>
              <a:rPr lang="ru-RU" dirty="0"/>
              <a:t>(КТ)</a:t>
            </a:r>
          </a:p>
          <a:p>
            <a:pPr marL="0" indent="0">
              <a:buNone/>
            </a:pPr>
            <a:r>
              <a:rPr lang="ru-RU" b="1" dirty="0" err="1"/>
              <a:t>Референтные</a:t>
            </a:r>
            <a:r>
              <a:rPr lang="ru-RU" b="1" dirty="0"/>
              <a:t> величины в сыворотке: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Менее 150 </a:t>
            </a:r>
            <a:r>
              <a:rPr lang="ru-RU" dirty="0" err="1"/>
              <a:t>пг</a:t>
            </a:r>
            <a:r>
              <a:rPr lang="ru-RU" dirty="0"/>
              <a:t>/мл (</a:t>
            </a:r>
            <a:r>
              <a:rPr lang="ru-RU" dirty="0" err="1"/>
              <a:t>нг</a:t>
            </a:r>
            <a:r>
              <a:rPr lang="ru-RU" dirty="0"/>
              <a:t>/мл)</a:t>
            </a:r>
          </a:p>
          <a:p>
            <a:pPr marL="0" indent="0">
              <a:buNone/>
            </a:pPr>
            <a:r>
              <a:rPr lang="ru-RU" b="1" dirty="0"/>
              <a:t>В клинической практике используется для выявления и мониторинга: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Медуллярный рак щитовидной железы </a:t>
            </a:r>
          </a:p>
          <a:p>
            <a:pPr marL="0" indent="0">
              <a:buNone/>
            </a:pPr>
            <a:r>
              <a:rPr lang="ru-RU" b="1" dirty="0"/>
              <a:t>Особенности: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Используется исключительно для диагностики рака щитовидной железы</a:t>
            </a:r>
          </a:p>
          <a:p>
            <a:pPr marL="0" indent="0">
              <a:buNone/>
            </a:pPr>
            <a:r>
              <a:rPr lang="ru-RU" dirty="0"/>
              <a:t>Стойкое повышение КТ после удаления опухоли у больных может указывать на </a:t>
            </a:r>
            <a:r>
              <a:rPr lang="ru-RU" dirty="0" err="1"/>
              <a:t>нерадикальность</a:t>
            </a:r>
            <a:r>
              <a:rPr lang="ru-RU" dirty="0"/>
              <a:t> операции или наличие отдаленных </a:t>
            </a:r>
            <a:r>
              <a:rPr lang="ru-RU" dirty="0" smtClean="0"/>
              <a:t>метастазов</a:t>
            </a:r>
          </a:p>
          <a:p>
            <a:pPr marL="0" indent="0">
              <a:buNone/>
            </a:pPr>
            <a:r>
              <a:rPr lang="ru-RU" dirty="0" smtClean="0"/>
              <a:t>Повышение </a:t>
            </a:r>
            <a:r>
              <a:rPr lang="ru-RU" dirty="0"/>
              <a:t>уровня КТ в крови может  наблюдаться при незлокачественных заболеваниях </a:t>
            </a:r>
            <a:r>
              <a:rPr lang="ru-RU" dirty="0" err="1"/>
              <a:t>легких,остром</a:t>
            </a:r>
            <a:r>
              <a:rPr lang="ru-RU" dirty="0"/>
              <a:t> панкреатите, анемии, </a:t>
            </a:r>
            <a:r>
              <a:rPr lang="ru-RU" dirty="0" err="1"/>
              <a:t>гиперпаратиреозе</a:t>
            </a:r>
            <a:r>
              <a:rPr lang="ru-RU" dirty="0"/>
              <a:t>, болезни </a:t>
            </a:r>
            <a:r>
              <a:rPr lang="ru-RU" dirty="0" err="1"/>
              <a:t>Паджета</a:t>
            </a:r>
            <a:endParaRPr lang="ru-RU" dirty="0"/>
          </a:p>
          <a:p>
            <a:pPr lvl="0"/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https://fb.ru/media/i/3/8/1/8/1/4/i/381814.jpg?15418116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1690688"/>
            <a:ext cx="398780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56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ОНКОМАРКЕР -  щитовидной железы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0" y="1525588"/>
            <a:ext cx="7064375" cy="5078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Тиреоглобулин</a:t>
            </a:r>
            <a:r>
              <a:rPr lang="ru-RU" dirty="0"/>
              <a:t> (ТГ)</a:t>
            </a:r>
          </a:p>
          <a:p>
            <a:pPr marL="0" indent="0">
              <a:buNone/>
            </a:pPr>
            <a:r>
              <a:rPr lang="ru-RU" b="1" dirty="0" err="1"/>
              <a:t>Референтные</a:t>
            </a:r>
            <a:r>
              <a:rPr lang="ru-RU" b="1" dirty="0"/>
              <a:t> величины в сыворотке: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3-42 </a:t>
            </a:r>
            <a:r>
              <a:rPr lang="ru-RU" dirty="0" err="1"/>
              <a:t>нг</a:t>
            </a:r>
            <a:r>
              <a:rPr lang="ru-RU" dirty="0"/>
              <a:t>/мл</a:t>
            </a:r>
          </a:p>
          <a:p>
            <a:pPr marL="0" indent="0">
              <a:buNone/>
            </a:pPr>
            <a:r>
              <a:rPr lang="ru-RU" b="1" dirty="0"/>
              <a:t>В клинической практике используется для выявления и мониторинга: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Новообразования щитовидной железы </a:t>
            </a:r>
          </a:p>
          <a:p>
            <a:pPr marL="0" indent="0">
              <a:buNone/>
            </a:pPr>
            <a:r>
              <a:rPr lang="ru-RU" b="1" dirty="0"/>
              <a:t>Особенности: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Рецидивный рост доброкачественных и злокачественных опухолей щитовидной железы сопровождается повышением уровня ТГ у большинства больных</a:t>
            </a:r>
          </a:p>
          <a:p>
            <a:pPr lvl="0"/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https://fb.ru/media/i/3/8/1/8/1/4/i/381814.jpg?15418116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1690688"/>
            <a:ext cx="398780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73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 шейки матки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02" y="1825624"/>
            <a:ext cx="6966198" cy="44227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Рак шейки матки занимает второе </a:t>
            </a:r>
            <a:r>
              <a:rPr lang="ru-RU" dirty="0" smtClean="0"/>
              <a:t>место </a:t>
            </a:r>
            <a:r>
              <a:rPr lang="ru-RU" dirty="0"/>
              <a:t>в структуре онкологической патологии среди женского населения в мире. Доказано, что онкологические заболевания шейки матки ассоциированы с вирусом папилломы человека.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Длительная </a:t>
            </a:r>
            <a:r>
              <a:rPr lang="ru-RU" dirty="0"/>
              <a:t>персистенция вируса папилломы человека в тканях органов нижнего отдела генитального тракта провоцирует развитие предраковых и раковых процессов шейки матки.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4" name="Picture 6" descr="https://medica24.ru/uploads/cancer-matka-1112201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825625"/>
            <a:ext cx="4708524" cy="378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26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 кожи - меланома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1788"/>
            <a:ext cx="6756400" cy="63230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В связи с высоким уровнем летальности, меланома является социально значимой проблемой, что обусловлено значительным метастатическим потенциалом опухоли и низкой эффективностью терапии на поздних стадиях заболевания.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Меланома может возникать как из </a:t>
            </a:r>
            <a:r>
              <a:rPr lang="ru-RU" dirty="0" err="1"/>
              <a:t>меланоцитов</a:t>
            </a:r>
            <a:r>
              <a:rPr lang="ru-RU" dirty="0"/>
              <a:t> некоторых вариантов </a:t>
            </a:r>
            <a:r>
              <a:rPr lang="ru-RU" dirty="0" err="1"/>
              <a:t>невусов</a:t>
            </a:r>
            <a:r>
              <a:rPr lang="ru-RU" dirty="0"/>
              <a:t> (</a:t>
            </a:r>
            <a:r>
              <a:rPr lang="ru-RU" dirty="0" err="1"/>
              <a:t>диспластический</a:t>
            </a:r>
            <a:r>
              <a:rPr lang="ru-RU" dirty="0"/>
              <a:t> </a:t>
            </a:r>
            <a:r>
              <a:rPr lang="ru-RU" dirty="0" err="1"/>
              <a:t>невус</a:t>
            </a:r>
            <a:r>
              <a:rPr lang="ru-RU" dirty="0"/>
              <a:t>, </a:t>
            </a:r>
            <a:r>
              <a:rPr lang="ru-RU" dirty="0" err="1"/>
              <a:t>невус</a:t>
            </a:r>
            <a:r>
              <a:rPr lang="ru-RU" dirty="0"/>
              <a:t> Рида, меланоз </a:t>
            </a:r>
            <a:r>
              <a:rPr lang="ru-RU" dirty="0" err="1"/>
              <a:t>Дюбрейля</a:t>
            </a:r>
            <a:r>
              <a:rPr lang="ru-RU" dirty="0"/>
              <a:t>), так и </a:t>
            </a:r>
            <a:r>
              <a:rPr lang="ru-RU" dirty="0" err="1"/>
              <a:t>de</a:t>
            </a:r>
            <a:r>
              <a:rPr lang="ru-RU" dirty="0"/>
              <a:t> </a:t>
            </a:r>
            <a:r>
              <a:rPr lang="ru-RU" dirty="0" err="1"/>
              <a:t>novo</a:t>
            </a:r>
            <a:r>
              <a:rPr lang="ru-RU" dirty="0"/>
              <a:t>. В настоящее время разработано несколько подходов к </a:t>
            </a:r>
            <a:r>
              <a:rPr lang="ru-RU" dirty="0" err="1"/>
              <a:t>неинвазивной</a:t>
            </a:r>
            <a:r>
              <a:rPr lang="ru-RU" dirty="0"/>
              <a:t> диагностике меланомы кожи, включая методы визуализации и лабораторные методы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Каждый </a:t>
            </a:r>
            <a:r>
              <a:rPr lang="ru-RU" dirty="0"/>
              <a:t>из них имеет определенную нишу для своего применения, но на текущий момент ни один из методов не сопоставим по диагностической эффективности с патоморфологическим исследованием. Данное исследование является инвазивной процедурой, проведение которой, с учетом агрессивности клинического течения меланомы, не всегда оправданно.</a:t>
            </a:r>
            <a:br>
              <a:rPr lang="ru-RU" dirty="0"/>
            </a:br>
            <a:endParaRPr lang="ru-RU" dirty="0"/>
          </a:p>
        </p:txBody>
      </p:sp>
      <p:pic>
        <p:nvPicPr>
          <p:cNvPr id="9220" name="Picture 4" descr="https://samlife.ru/wp-content/uploads/2018/08/kak-bistro-razvivaetsya-melanoma-8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1690688"/>
            <a:ext cx="5192891" cy="329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07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 кожи - меланома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0960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Ранняя диагностика меланомы кожи является одним из моментов успешного лечения больного. Если диагноз меланомы кожи поставлен на ранней стадии, вероятность излечения приближается к 90–95%. В связи с этим идет поиск и разработка новых, наиболее информативных диагностических технологий и методик.</a:t>
            </a:r>
          </a:p>
        </p:txBody>
      </p:sp>
      <p:pic>
        <p:nvPicPr>
          <p:cNvPr id="4" name="Picture 4" descr="https://samlife.ru/wp-content/uploads/2018/08/kak-bistro-razvivaetsya-melanoma-8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252" y="2590800"/>
            <a:ext cx="4632039" cy="293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4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 ротовой полости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5"/>
            <a:ext cx="6692900" cy="508793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Онкология челюстно-лицевой области составляет около 15 % опухолей человеческого организма. На рак красной каймы губ и слизистой оболочки полости рта приходится около 5 % всех злокачественных опухолей.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Рак слизистой оболочки полости рта развивается в 3 раза чаще у мужчин. Наиболее часто болеют люди в возрасте 60-70 лет. Многочисленный опыт изучения злокачественных опухолей показал, что у большинства больных онкологический процесс развивается на патологически измененных тканях. Чаще всего это длительно протекающие воспалительные процессы различной этиологии. Новообразования ротовой полости относятся к опухолям высокой злокачественности, что быстро растут и рано </a:t>
            </a:r>
            <a:r>
              <a:rPr lang="ru-RU" dirty="0" err="1"/>
              <a:t>метастазируют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4" name="Picture 4" descr="https://gb4miass74.ru/wp-content/uploads/5468486484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1690688"/>
            <a:ext cx="5049710" cy="389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5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09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 ротовой полости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90688"/>
            <a:ext cx="6426200" cy="516731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Ранняя </a:t>
            </a:r>
            <a:r>
              <a:rPr lang="ru-RU" dirty="0"/>
              <a:t>диагностика злокачественных новообразований зависит главным образом от онкологической настороженности врачей общей практики и их знаний, дальнейшей тактики в отношении больного. Таким образом, основной задачей врача общей практики в его работе по профилактике онкологической патологии является своевременное распознавание и лечение предопухолевых состояний, на фоне которых развивается рак, а также ранняя диагностика злокачественных новообразований.</a:t>
            </a:r>
          </a:p>
        </p:txBody>
      </p:sp>
      <p:pic>
        <p:nvPicPr>
          <p:cNvPr id="10244" name="Picture 4" descr="https://gb4miass74.ru/wp-content/uploads/5468486484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1690688"/>
            <a:ext cx="5049710" cy="389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38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0550" y="5406935"/>
            <a:ext cx="11010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МЕТ ОДЫ ДИАГНОСТИ И  ЛЕЧЕНИЯ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ОНКОЛОГИИ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04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284" y="453499"/>
            <a:ext cx="11455400" cy="132556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Позитронно-эмиссионная томография (ПЭТ-КТ)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975" y="1692276"/>
            <a:ext cx="6007100" cy="53832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/>
              <a:t>Метод </a:t>
            </a:r>
            <a:r>
              <a:rPr lang="ru-RU" sz="2000" dirty="0" err="1"/>
              <a:t>томографической</a:t>
            </a:r>
            <a:r>
              <a:rPr lang="ru-RU" sz="2000" dirty="0"/>
              <a:t> диагностики с использованием </a:t>
            </a:r>
            <a:r>
              <a:rPr lang="ru-RU" sz="2000" dirty="0" err="1"/>
              <a:t>радионуклидных</a:t>
            </a:r>
            <a:r>
              <a:rPr lang="ru-RU" sz="2000" dirty="0"/>
              <a:t> препаратов. Благодаря использованию различных </a:t>
            </a:r>
            <a:r>
              <a:rPr lang="ru-RU" sz="2000" dirty="0" err="1"/>
              <a:t>радиофармпрепаратов</a:t>
            </a:r>
            <a:r>
              <a:rPr lang="ru-RU" sz="2000" dirty="0"/>
              <a:t> (</a:t>
            </a:r>
            <a:r>
              <a:rPr lang="ru-RU" sz="2000" dirty="0" err="1"/>
              <a:t>фтордезоксиглюкозы</a:t>
            </a:r>
            <a:r>
              <a:rPr lang="ru-RU" sz="2000" dirty="0"/>
              <a:t>, С-тирозина, С-метионина и т. д.) позволяет изучать различные процессы, в том числе – функциональную и метаболическую активность тканей.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Сейчас ПЭТ-КТ – это эффективный </a:t>
            </a:r>
            <a:r>
              <a:rPr lang="ru-RU" sz="2000" dirty="0"/>
              <a:t>современный метод диагностики онкологических </a:t>
            </a:r>
            <a:r>
              <a:rPr lang="ru-RU" sz="2000" dirty="0" smtClean="0"/>
              <a:t>заболеваний, этого </a:t>
            </a:r>
            <a:r>
              <a:rPr lang="ru-RU" sz="2000" dirty="0"/>
              <a:t>удалось добиться, в том числе, благодаря применению отечественных препаратов-радионуклидов. </a:t>
            </a:r>
          </a:p>
        </p:txBody>
      </p:sp>
      <p:pic>
        <p:nvPicPr>
          <p:cNvPr id="1026" name="Picture 2" descr="https://s3-eu-west-1.amazonaws.com/omrt.files/images/filemanager/%D0%BC%D1%80%D1%82%20%D0%BE%D1%80%D0%B3%D0%B0%D0%BD%D1%8B/%D0%BF%D1%8D%D1%82.jpg?1493058645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1690688"/>
            <a:ext cx="5803900" cy="404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02" y="1329531"/>
            <a:ext cx="12331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олекулярно-генетические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иммуногистохимические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методы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исследований (ИГХ).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https://www.medcentr-tula.ru/upload/iblock/e0d/e0ddb567d8b739d928d956730070b9f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2655094"/>
            <a:ext cx="47625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868344"/>
            <a:ext cx="6928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 Condensed"/>
              </a:rPr>
              <a:t>Во всех национальных медицинских исследовательских центрах и региональных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 Condensed"/>
              </a:rPr>
              <a:t>онкодиспансерах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 Condensed"/>
              </a:rPr>
              <a:t> появились суперсовременные лаборатории, которые позволяют нам делать и молекулярно-генетические исследования, и ИГХ. </a:t>
            </a:r>
          </a:p>
          <a:p>
            <a:pPr algn="just"/>
            <a:endParaRPr lang="ru-RU" dirty="0">
              <a:solidFill>
                <a:srgbClr val="333333"/>
              </a:solidFill>
              <a:latin typeface="Roboto Condensed"/>
            </a:endParaRPr>
          </a:p>
          <a:p>
            <a:pPr algn="just"/>
            <a:r>
              <a:rPr lang="ru-RU" b="0" i="0" dirty="0" smtClean="0">
                <a:solidFill>
                  <a:srgbClr val="333333"/>
                </a:solidFill>
                <a:effectLst/>
                <a:latin typeface="Roboto Condensed"/>
              </a:rPr>
              <a:t>На основе полученных результатов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 Condensed"/>
              </a:rPr>
              <a:t>химиотерапевт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 Condensed"/>
              </a:rPr>
              <a:t> имеет возможность подобрать для пациента самые высокоэффективные схемы лечения и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 Condensed"/>
              </a:rPr>
              <a:t>таргетные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 Condensed"/>
              </a:rPr>
              <a:t> препараты.</a:t>
            </a:r>
            <a:endParaRPr lang="ru-RU" dirty="0"/>
          </a:p>
        </p:txBody>
      </p:sp>
      <p:pic>
        <p:nvPicPr>
          <p:cNvPr id="5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10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Индивидуальные программы терапии рака.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500" y="1690688"/>
            <a:ext cx="61214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В</a:t>
            </a:r>
            <a:r>
              <a:rPr lang="ru-RU" dirty="0" smtClean="0"/>
              <a:t>ыработка </a:t>
            </a:r>
            <a:r>
              <a:rPr lang="ru-RU" dirty="0"/>
              <a:t>индивидуальных программ лечения, исходя из результатов современных диагностических методов, - </a:t>
            </a:r>
            <a:r>
              <a:rPr lang="ru-RU" dirty="0" smtClean="0"/>
              <a:t>например</a:t>
            </a:r>
            <a:r>
              <a:rPr lang="ru-RU" dirty="0"/>
              <a:t>, для подбора оптимальной схемы лечения пациента собирается консилиум из врачей-онкологов трех специальностей: </a:t>
            </a:r>
            <a:r>
              <a:rPr lang="ru-RU" dirty="0" err="1"/>
              <a:t>химиотерапевт</a:t>
            </a:r>
            <a:r>
              <a:rPr lang="ru-RU" dirty="0"/>
              <a:t>, специалист по лучевой терапии и </a:t>
            </a:r>
            <a:r>
              <a:rPr lang="ru-RU" dirty="0" smtClean="0"/>
              <a:t>хирург и </a:t>
            </a:r>
            <a:r>
              <a:rPr lang="ru-RU" dirty="0"/>
              <a:t>каждому пациенту предлагается индивидуальный план лечения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https://www.emcmos.ru/sites/default/files/users/user1/konsil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73" y="2159000"/>
            <a:ext cx="4389401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05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Брахитерапия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s://proctologys.ru/wp-content/uploads/2019/09/brahiterapiya-raka-predstatel-noy-zhelezy-chto-eto-vidy-kak-provoditsya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2047081"/>
            <a:ext cx="511810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900" y="1913553"/>
            <a:ext cx="63754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effectLst/>
                <a:latin typeface="Roboto Condensed"/>
              </a:rPr>
              <a:t>«</a:t>
            </a:r>
            <a:r>
              <a:rPr lang="ru-RU" sz="2400" b="0" i="0" dirty="0" err="1" smtClean="0">
                <a:effectLst/>
                <a:latin typeface="Roboto Condensed"/>
              </a:rPr>
              <a:t>Брахитерапия</a:t>
            </a:r>
            <a:r>
              <a:rPr lang="ru-RU" sz="2400" b="0" i="0" dirty="0" smtClean="0">
                <a:effectLst/>
                <a:latin typeface="Roboto Condensed"/>
              </a:rPr>
              <a:t> - это разновидность лучевой терапии, при которой источник излучения вводится непосредственно в опухоль и </a:t>
            </a:r>
            <a:r>
              <a:rPr lang="ru-RU" sz="2400" b="0" i="0" dirty="0" err="1" smtClean="0">
                <a:effectLst/>
                <a:latin typeface="Roboto Condensed"/>
              </a:rPr>
              <a:t>высокоточно</a:t>
            </a:r>
            <a:r>
              <a:rPr lang="ru-RU" sz="2400" b="0" i="0" dirty="0" smtClean="0">
                <a:effectLst/>
                <a:latin typeface="Roboto Condensed"/>
              </a:rPr>
              <a:t> уничтожает раковые клетки, не повреждая окружающие ткани.</a:t>
            </a:r>
          </a:p>
          <a:p>
            <a:pPr algn="just"/>
            <a:r>
              <a:rPr lang="ru-RU" sz="2400" b="0" i="0" dirty="0" smtClean="0">
                <a:effectLst/>
                <a:latin typeface="Roboto Condensed"/>
              </a:rPr>
              <a:t>Уникальность альфа-частиц заключается в том, что в отличие от других известных излучений они не только разрушают клетки опухоли, но и способствуют выработке защитных свойств иммунной системы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Roboto Condensed"/>
              </a:rPr>
              <a:t>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3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Радиоэмболизация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4"/>
            <a:ext cx="6172200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</a:t>
            </a:r>
            <a:r>
              <a:rPr lang="ru-RU" dirty="0"/>
              <a:t>сосуды пациента, питающие опухоль, вводятся специальные стеклянные микросферы. Они содержат </a:t>
            </a:r>
            <a:r>
              <a:rPr lang="ru-RU" dirty="0" err="1"/>
              <a:t>радионуклидный</a:t>
            </a:r>
            <a:r>
              <a:rPr lang="ru-RU" dirty="0"/>
              <a:t> препарат иттрий-90 отечественного производства.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помощью такой технологии удается остановить рост опухоли почти у 90% больных раком </a:t>
            </a:r>
            <a:r>
              <a:rPr lang="ru-RU" dirty="0" smtClean="0"/>
              <a:t>печени.</a:t>
            </a:r>
          </a:p>
          <a:p>
            <a:r>
              <a:rPr lang="ru-RU" dirty="0" smtClean="0"/>
              <a:t>Продолжительность </a:t>
            </a:r>
            <a:r>
              <a:rPr lang="ru-RU" dirty="0"/>
              <a:t>жизни пациентов увеличивается в 2 - 3 раза по сравнению с другими стандартными методами лечения, когда радикальную операцию выполнить невозможно (радикальная операция возможна только у 20% больных).</a:t>
            </a:r>
          </a:p>
        </p:txBody>
      </p:sp>
      <p:pic>
        <p:nvPicPr>
          <p:cNvPr id="5122" name="Picture 2" descr="http://i.mycdn.me/i?r=AzEPZsRbOZEKgBhR0XGMT1RkGwbJRPZXavav2mk5noNJ5a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31206"/>
            <a:ext cx="5632359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1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0" y="2790825"/>
            <a:ext cx="6489700" cy="1325563"/>
          </a:xfrm>
        </p:spPr>
        <p:txBody>
          <a:bodyPr>
            <a:noAutofit/>
          </a:bodyPr>
          <a:lstStyle/>
          <a:p>
            <a:pPr algn="just"/>
            <a:r>
              <a:rPr lang="ru-RU" sz="2800" dirty="0" err="1" smtClean="0">
                <a:latin typeface="+mn-lt"/>
              </a:rPr>
              <a:t>Тераностика</a:t>
            </a:r>
            <a:r>
              <a:rPr lang="ru-RU" sz="2800" dirty="0" smtClean="0">
                <a:latin typeface="+mn-lt"/>
              </a:rPr>
              <a:t>- это </a:t>
            </a:r>
            <a:r>
              <a:rPr lang="ru-RU" sz="2800" dirty="0">
                <a:latin typeface="+mn-lt"/>
              </a:rPr>
              <a:t>уникальная методика, которая сочетает в себе </a:t>
            </a:r>
            <a:r>
              <a:rPr lang="ru-RU" sz="2800" dirty="0" smtClean="0">
                <a:latin typeface="+mn-lt"/>
              </a:rPr>
              <a:t>диагностику </a:t>
            </a:r>
            <a:r>
              <a:rPr lang="ru-RU" sz="2800" dirty="0" err="1" smtClean="0">
                <a:latin typeface="+mn-lt"/>
              </a:rPr>
              <a:t>радионуклидным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препаратом и одновременно лечение опухоли или метастазов другим </a:t>
            </a:r>
            <a:r>
              <a:rPr lang="ru-RU" sz="2800" dirty="0" smtClean="0">
                <a:latin typeface="+mn-lt"/>
              </a:rPr>
              <a:t>радионуклидом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1535906"/>
            <a:ext cx="5042585" cy="3835400"/>
          </a:xfrm>
        </p:spPr>
      </p:pic>
      <p:sp>
        <p:nvSpPr>
          <p:cNvPr id="7" name="Прямоугольник 6"/>
          <p:cNvSpPr/>
          <p:nvPr/>
        </p:nvSpPr>
        <p:spPr>
          <a:xfrm>
            <a:off x="4318527" y="336034"/>
            <a:ext cx="34916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Тераностика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96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Куда обращаться с вопросами и за консультациями?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23971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круглосуточная </a:t>
            </a:r>
            <a:r>
              <a:rPr lang="ru-RU" dirty="0"/>
              <a:t>«горячая линия» для пациентов с онкологическим диагнозом. </a:t>
            </a:r>
            <a:r>
              <a:rPr lang="ru-RU" dirty="0" smtClean="0"/>
              <a:t>Телефон </a:t>
            </a:r>
            <a:r>
              <a:rPr lang="ru-RU" dirty="0"/>
              <a:t>«горячей линии»: </a:t>
            </a:r>
            <a:r>
              <a:rPr lang="ru-RU" b="1" dirty="0"/>
              <a:t>8 800 444 31 02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сайт </a:t>
            </a:r>
            <a:r>
              <a:rPr lang="ru-RU" dirty="0"/>
              <a:t>Главного онколога и официальный блог главного онколога в </a:t>
            </a:r>
            <a:r>
              <a:rPr lang="ru-RU" dirty="0" err="1"/>
              <a:t>Instagram</a:t>
            </a:r>
            <a:r>
              <a:rPr lang="ru-RU" dirty="0"/>
              <a:t>. Там специалисты тоже письменно отвечают на вопросы </a:t>
            </a:r>
            <a:r>
              <a:rPr lang="ru-RU" dirty="0" smtClean="0"/>
              <a:t>пациентов</a:t>
            </a:r>
            <a:r>
              <a:rPr lang="en-US" dirty="0" smtClean="0"/>
              <a:t> </a:t>
            </a:r>
            <a:endParaRPr lang="ru-RU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https://glavonco.ru/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57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 желудка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02" y="1690688"/>
            <a:ext cx="6369298" cy="448627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В структуре онкологической заболеваемости рак желудка занимает пятое место в мире, уступая только раку легких, молочной железы, толстой кишки и простаты. Очень важно выявлять рак желудка на ранних стадиях заболевания. Специфических симптомов рака желудка нет, на ранних стадиях заболевание протекает преимущественно бессимптомно, а имеющиеся клинические проявления в большинстве случаев обусловлены сопутствующей патологией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Н</a:t>
            </a:r>
            <a:r>
              <a:rPr lang="ru-RU" dirty="0" smtClean="0"/>
              <a:t>аиболее </a:t>
            </a:r>
            <a:r>
              <a:rPr lang="ru-RU" dirty="0"/>
              <a:t>значимых факторов риска рака желудка: инфекция H. </a:t>
            </a:r>
            <a:r>
              <a:rPr lang="ru-RU" dirty="0" err="1"/>
              <a:t>pylori</a:t>
            </a:r>
            <a:r>
              <a:rPr lang="ru-RU" dirty="0"/>
              <a:t>, ранее выявленный атрофический гастрит, отягощенный семейный анамнез.</a:t>
            </a:r>
          </a:p>
        </p:txBody>
      </p:sp>
      <p:pic>
        <p:nvPicPr>
          <p:cNvPr id="2050" name="Picture 2" descr="https://vseglisty.ru/wp-content/uploads/8/8/1/88193d3de3aae6393dbfec71c2889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1787525"/>
            <a:ext cx="49815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17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ОНКОМАРКЕР - желудка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87525"/>
            <a:ext cx="5994400" cy="47275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/>
              <a:t>Карбогидратный</a:t>
            </a:r>
            <a:r>
              <a:rPr lang="ru-RU" dirty="0"/>
              <a:t> антиген СА-19-9</a:t>
            </a:r>
          </a:p>
          <a:p>
            <a:pPr marL="0" indent="0">
              <a:buNone/>
            </a:pPr>
            <a:r>
              <a:rPr lang="ru-RU" b="1" dirty="0" err="1"/>
              <a:t>Референтные</a:t>
            </a:r>
            <a:r>
              <a:rPr lang="ru-RU" b="1" dirty="0"/>
              <a:t> величины в сыворотке: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До 37</a:t>
            </a:r>
            <a:r>
              <a:rPr lang="ru-RU" dirty="0"/>
              <a:t> МЕ/мл</a:t>
            </a:r>
          </a:p>
          <a:p>
            <a:pPr marL="0" indent="0">
              <a:buNone/>
            </a:pPr>
            <a:r>
              <a:rPr lang="ru-RU" b="1" dirty="0"/>
              <a:t>В клинической практике используется для выявления и мониторинга: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Рак </a:t>
            </a:r>
            <a:r>
              <a:rPr lang="ru-RU" dirty="0"/>
              <a:t>желудка</a:t>
            </a:r>
          </a:p>
          <a:p>
            <a:pPr marL="0" indent="0">
              <a:buNone/>
            </a:pPr>
            <a:r>
              <a:rPr lang="ru-RU" b="1" dirty="0" smtClean="0"/>
              <a:t>Особенности</a:t>
            </a:r>
            <a:r>
              <a:rPr lang="ru-RU" b="1" dirty="0"/>
              <a:t>: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Уровень </a:t>
            </a:r>
            <a:r>
              <a:rPr lang="ru-RU" dirty="0"/>
              <a:t>СА-19-9 выше 10000 МЕ/мл свидетельствует о наличии отдаленных метастазов.</a:t>
            </a:r>
          </a:p>
          <a:p>
            <a:pPr marL="0" lvl="0" indent="0">
              <a:buNone/>
            </a:pPr>
            <a:r>
              <a:rPr lang="ru-RU" dirty="0"/>
              <a:t>При уровне СА-19-9 в 75-24000 МЕ/мл продолжительность жизни составляет 4 месяца. 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2050" name="Picture 2" descr="https://vseglisty.ru/wp-content/uploads/8/8/1/88193d3de3aae6393dbfec71c2889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1787525"/>
            <a:ext cx="49815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11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 предстательной железы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02" y="1690688"/>
            <a:ext cx="6801098" cy="44862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Рак предстательной железы практически не возникает раньше 40 лет, и становится все более частым явлением с каждым последующим десятилетием жизни. У заболевания практически отсутствуют ранние симптомы болезни. На данный момент способов полного излечения распространенного рака простаты нет. Все меры направленные на сокращения числа смертей от рака простаты основаны на двух тактиках – ранней диагностике и эффективном лечении болезни в ее начальной стадии.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https://avatars.mds.yandex.net/get-zen_doc/249065/pub_5cb86470374cc200b426bf74_5cb864c143fdf300b2a52d76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690688"/>
            <a:ext cx="5154839" cy="360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01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 предстательной железы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02" y="1690688"/>
            <a:ext cx="6801098" cy="448627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Усилия врачей урологов направлены на выявление рака простаты на ранних стадиях и на предотвращение метастазирования или рецидива рака. Широко применяются различные методики скрининга, такие как пальцевое ректальное исследование, </a:t>
            </a:r>
            <a:r>
              <a:rPr lang="ru-RU" dirty="0" err="1" smtClean="0"/>
              <a:t>трансректальное</a:t>
            </a:r>
            <a:r>
              <a:rPr lang="ru-RU" dirty="0" smtClean="0"/>
              <a:t> ультразвуковое исследование, определение различных </a:t>
            </a:r>
            <a:r>
              <a:rPr lang="ru-RU" dirty="0" err="1" smtClean="0"/>
              <a:t>изоформ</a:t>
            </a:r>
            <a:r>
              <a:rPr lang="ru-RU" dirty="0" smtClean="0"/>
              <a:t> простат –специфического антигена, а также биопсия простаты под контролем ТРУЗИ.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s://avatars.mds.yandex.net/get-zen_doc/249065/pub_5cb86470374cc200b426bf74_5cb864c143fdf300b2a52d76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690688"/>
            <a:ext cx="5154839" cy="360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03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900" y="36512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ОНКОМАРКЕР - предстательной железы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98600"/>
            <a:ext cx="6311900" cy="54991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Простатический специфический антиген (ПСА)</a:t>
            </a:r>
          </a:p>
          <a:p>
            <a:pPr marL="0" indent="0">
              <a:buNone/>
            </a:pPr>
            <a:r>
              <a:rPr lang="ru-RU" b="1" dirty="0" err="1"/>
              <a:t>Референтные</a:t>
            </a:r>
            <a:r>
              <a:rPr lang="ru-RU" b="1" dirty="0"/>
              <a:t> величины в сыворотке: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Мужчины до 40 лет – до 2.5 </a:t>
            </a:r>
            <a:r>
              <a:rPr lang="ru-RU" dirty="0" err="1"/>
              <a:t>нг</a:t>
            </a:r>
            <a:r>
              <a:rPr lang="ru-RU" dirty="0"/>
              <a:t>/мл</a:t>
            </a:r>
          </a:p>
          <a:p>
            <a:pPr marL="0" indent="0">
              <a:buNone/>
            </a:pPr>
            <a:r>
              <a:rPr lang="ru-RU" dirty="0"/>
              <a:t>Мужчины после 40 лет – до 4.0 </a:t>
            </a:r>
            <a:r>
              <a:rPr lang="ru-RU" dirty="0" err="1"/>
              <a:t>нг</a:t>
            </a:r>
            <a:r>
              <a:rPr lang="ru-RU" dirty="0"/>
              <a:t>/мл</a:t>
            </a:r>
          </a:p>
          <a:p>
            <a:pPr marL="0" indent="0">
              <a:buNone/>
            </a:pPr>
            <a:r>
              <a:rPr lang="ru-RU" b="1" dirty="0"/>
              <a:t>В клинической практике используется для выявления и мониторинга: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Рак предстательной железы</a:t>
            </a:r>
          </a:p>
          <a:p>
            <a:pPr marL="0" indent="0">
              <a:buNone/>
            </a:pPr>
            <a:r>
              <a:rPr lang="ru-RU" b="1" dirty="0"/>
              <a:t>Особенности: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Допустимые «нормальные» значения простатического </a:t>
            </a:r>
            <a:r>
              <a:rPr lang="ru-RU" dirty="0" smtClean="0"/>
              <a:t>специфического </a:t>
            </a:r>
            <a:r>
              <a:rPr lang="ru-RU" dirty="0"/>
              <a:t>антигена в зависимости от возраста: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40-49 </a:t>
            </a:r>
            <a:r>
              <a:rPr lang="ru-RU" dirty="0"/>
              <a:t>лет 2.5 </a:t>
            </a:r>
            <a:r>
              <a:rPr lang="ru-RU" dirty="0" err="1"/>
              <a:t>нг</a:t>
            </a:r>
            <a:r>
              <a:rPr lang="ru-RU" dirty="0"/>
              <a:t>/мл,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50-59 </a:t>
            </a:r>
            <a:r>
              <a:rPr lang="ru-RU" dirty="0"/>
              <a:t>лет 3.5 </a:t>
            </a:r>
            <a:r>
              <a:rPr lang="ru-RU" dirty="0" err="1"/>
              <a:t>нг</a:t>
            </a:r>
            <a:r>
              <a:rPr lang="ru-RU" dirty="0"/>
              <a:t>/мл</a:t>
            </a:r>
            <a:r>
              <a:rPr lang="ru-RU" dirty="0" smtClean="0"/>
              <a:t>,</a:t>
            </a:r>
          </a:p>
          <a:p>
            <a:pPr marL="0" lvl="0" indent="0">
              <a:buNone/>
            </a:pPr>
            <a:r>
              <a:rPr lang="ru-RU" dirty="0" smtClean="0"/>
              <a:t> </a:t>
            </a:r>
            <a:r>
              <a:rPr lang="ru-RU" dirty="0"/>
              <a:t>60-69 лет 4.5 </a:t>
            </a:r>
            <a:r>
              <a:rPr lang="ru-RU" dirty="0" err="1"/>
              <a:t>нг</a:t>
            </a:r>
            <a:r>
              <a:rPr lang="ru-RU" dirty="0"/>
              <a:t>/мл</a:t>
            </a:r>
            <a:r>
              <a:rPr lang="ru-RU" dirty="0" smtClean="0"/>
              <a:t>,</a:t>
            </a:r>
          </a:p>
          <a:p>
            <a:pPr marL="0" lvl="0" indent="0">
              <a:buNone/>
            </a:pPr>
            <a:r>
              <a:rPr lang="ru-RU" dirty="0" smtClean="0"/>
              <a:t> </a:t>
            </a:r>
            <a:r>
              <a:rPr lang="ru-RU" dirty="0"/>
              <a:t>70-79 лет 6.5 </a:t>
            </a:r>
            <a:r>
              <a:rPr lang="ru-RU" dirty="0" err="1" smtClean="0"/>
              <a:t>нг</a:t>
            </a:r>
            <a:r>
              <a:rPr lang="ru-RU" dirty="0" smtClean="0"/>
              <a:t>/мл.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s://avatars.mds.yandex.net/get-zen_doc/249065/pub_5cb86470374cc200b426bf74_5cb864c143fdf300b2a52d76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1690688"/>
            <a:ext cx="5154839" cy="360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2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750" y="126999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ОНКОМАРКЕР - предстательной железы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54407"/>
            <a:ext cx="5994400" cy="5313093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При </a:t>
            </a:r>
            <a:r>
              <a:rPr lang="ru-RU" dirty="0"/>
              <a:t>оценке уровня ПСА в крови необходимо ориентироваться на следующие показатели:</a:t>
            </a:r>
          </a:p>
          <a:p>
            <a:pPr marL="0" indent="0">
              <a:buNone/>
            </a:pPr>
            <a:r>
              <a:rPr lang="ru-RU" dirty="0"/>
              <a:t>      0-4  </a:t>
            </a:r>
            <a:r>
              <a:rPr lang="ru-RU" dirty="0" err="1"/>
              <a:t>нг</a:t>
            </a:r>
            <a:r>
              <a:rPr lang="ru-RU" dirty="0"/>
              <a:t>/мл норма</a:t>
            </a:r>
          </a:p>
          <a:p>
            <a:pPr marL="0" indent="0">
              <a:buNone/>
            </a:pPr>
            <a:r>
              <a:rPr lang="ru-RU" dirty="0"/>
              <a:t>      4-10 </a:t>
            </a:r>
            <a:r>
              <a:rPr lang="ru-RU" dirty="0" err="1"/>
              <a:t>нг</a:t>
            </a:r>
            <a:r>
              <a:rPr lang="ru-RU" dirty="0"/>
              <a:t>/мл подозрение на рак предстательной железы</a:t>
            </a:r>
          </a:p>
          <a:p>
            <a:pPr marL="0" indent="0">
              <a:buNone/>
            </a:pPr>
            <a:r>
              <a:rPr lang="ru-RU" dirty="0"/>
              <a:t>      0-20 </a:t>
            </a:r>
            <a:r>
              <a:rPr lang="ru-RU" dirty="0" err="1"/>
              <a:t>нг</a:t>
            </a:r>
            <a:r>
              <a:rPr lang="ru-RU" dirty="0"/>
              <a:t>/мл высокий риск рака предстательной железы</a:t>
            </a:r>
          </a:p>
          <a:p>
            <a:pPr marL="0" indent="0">
              <a:buNone/>
            </a:pPr>
            <a:r>
              <a:rPr lang="ru-RU" dirty="0"/>
              <a:t>      20-50 </a:t>
            </a:r>
            <a:r>
              <a:rPr lang="ru-RU" dirty="0" err="1"/>
              <a:t>нг</a:t>
            </a:r>
            <a:r>
              <a:rPr lang="ru-RU" dirty="0"/>
              <a:t>/мл риск диссеминированного рака предстательной железы</a:t>
            </a:r>
          </a:p>
          <a:p>
            <a:pPr marL="0" indent="0">
              <a:buNone/>
            </a:pPr>
            <a:r>
              <a:rPr lang="ru-RU" dirty="0"/>
              <a:t>      50-100 </a:t>
            </a:r>
            <a:r>
              <a:rPr lang="ru-RU" dirty="0" err="1"/>
              <a:t>нг</a:t>
            </a:r>
            <a:r>
              <a:rPr lang="ru-RU" dirty="0"/>
              <a:t>/мл высокий риск метастазов в лимфоузлы и отдаленные органы</a:t>
            </a:r>
          </a:p>
          <a:p>
            <a:pPr marL="0" indent="0">
              <a:buNone/>
            </a:pPr>
            <a:r>
              <a:rPr lang="ru-RU" dirty="0"/>
              <a:t>    Более 100 </a:t>
            </a:r>
            <a:r>
              <a:rPr lang="ru-RU" dirty="0" err="1"/>
              <a:t>нг</a:t>
            </a:r>
            <a:r>
              <a:rPr lang="ru-RU" dirty="0"/>
              <a:t>/мл- всегда метастатический рак предстательной железы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lvl="0" indent="0">
              <a:buNone/>
            </a:pPr>
            <a:r>
              <a:rPr lang="ru-RU" dirty="0"/>
              <a:t>При эффективной терапии рака предстательной железы ПСА должен снижаться в течение 1 месяца на 50% </a:t>
            </a:r>
          </a:p>
          <a:p>
            <a:pPr marL="0" lvl="0" indent="0">
              <a:buNone/>
            </a:pPr>
            <a:r>
              <a:rPr lang="ru-RU" dirty="0"/>
              <a:t>Определение свободной фракции ПСА показано при увеличении общего </a:t>
            </a:r>
            <a:r>
              <a:rPr lang="ru-RU" dirty="0" smtClean="0"/>
              <a:t>ПСА</a:t>
            </a:r>
            <a:endParaRPr lang="ru-RU" dirty="0"/>
          </a:p>
        </p:txBody>
      </p:sp>
      <p:pic>
        <p:nvPicPr>
          <p:cNvPr id="4" name="Picture 2" descr="https://avatars.mds.yandex.net/get-zen_doc/249065/pub_5cb86470374cc200b426bf74_5cb864c143fdf300b2a52d76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1690688"/>
            <a:ext cx="5154839" cy="360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6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 молочной железы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4"/>
            <a:ext cx="7023100" cy="51593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Р</a:t>
            </a:r>
            <a:r>
              <a:rPr lang="ru-RU" dirty="0" smtClean="0"/>
              <a:t>ак </a:t>
            </a:r>
            <a:r>
              <a:rPr lang="ru-RU" dirty="0"/>
              <a:t>молочной железы занимает первое место в структуре заболеваемости и смертности от злокачественных новообразований женского населения России.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Выявляемость</a:t>
            </a:r>
            <a:r>
              <a:rPr lang="ru-RU" dirty="0" smtClean="0"/>
              <a:t> </a:t>
            </a:r>
            <a:r>
              <a:rPr lang="ru-RU" dirty="0"/>
              <a:t>заболевания остается низкой и не превышает 18%, а показатель запущенности (III и IV стадия) - около 40 %.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Результаты </a:t>
            </a:r>
            <a:r>
              <a:rPr lang="ru-RU" dirty="0"/>
              <a:t>лечения рака молочной железы лучше при ранних стадиях заболевания, поэтому необходимы мероприятия, направленные на снижение количества запущенных форм.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https://avatars.mds.yandex.net/get-zen_doc/1585195/pub_5e4f88fd95ed5c05adb34c11_5e4f89669f3ad148f4159dc9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1928814"/>
            <a:ext cx="5168900" cy="344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87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1305</Words>
  <Application>Microsoft Office PowerPoint</Application>
  <PresentationFormat>Широкоэкранный</PresentationFormat>
  <Paragraphs>138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Roboto Condensed</vt:lpstr>
      <vt:lpstr>Тема Office</vt:lpstr>
      <vt:lpstr>ОНКОМАРКЕРЫ – ДИАГНОСТИКА РАКА</vt:lpstr>
      <vt:lpstr>Презентация PowerPoint</vt:lpstr>
      <vt:lpstr>Рак желудка</vt:lpstr>
      <vt:lpstr>ОНКОМАРКЕР - желудка</vt:lpstr>
      <vt:lpstr>Рак предстательной железы</vt:lpstr>
      <vt:lpstr>Рак предстательной железы</vt:lpstr>
      <vt:lpstr>ОНКОМАРКЕР - предстательной железы</vt:lpstr>
      <vt:lpstr>ОНКОМАРКЕР - предстательной железы</vt:lpstr>
      <vt:lpstr>Рак молочной железы</vt:lpstr>
      <vt:lpstr>ОНКОМАРКЕР - молочной железы</vt:lpstr>
      <vt:lpstr>ОНКОМАРКЕР - молочной железы</vt:lpstr>
      <vt:lpstr>Рак щитовидной железы</vt:lpstr>
      <vt:lpstr>Рак щитовидной железы</vt:lpstr>
      <vt:lpstr>ОНКОМАРКЕР -  щитовидной железы</vt:lpstr>
      <vt:lpstr>ОНКОМАРКЕР -  щитовидной железы</vt:lpstr>
      <vt:lpstr>Рак шейки матки</vt:lpstr>
      <vt:lpstr>Рак кожи - меланома</vt:lpstr>
      <vt:lpstr>Рак кожи - меланома</vt:lpstr>
      <vt:lpstr>Рак ротовой полости</vt:lpstr>
      <vt:lpstr>Рак ротовой полости</vt:lpstr>
      <vt:lpstr>Презентация PowerPoint</vt:lpstr>
      <vt:lpstr>Позитронно-эмиссионная томография (ПЭТ-КТ)</vt:lpstr>
      <vt:lpstr>молекулярно-генетические и иммуногистохимические методы исследований (ИГХ). </vt:lpstr>
      <vt:lpstr> Индивидуальные программы терапии рака. </vt:lpstr>
      <vt:lpstr>Брахитерапия</vt:lpstr>
      <vt:lpstr>Радиоэмболизация</vt:lpstr>
      <vt:lpstr>Тераностика- это уникальная методика, которая сочетает в себе диагностику радионуклидным препаратом и одновременно лечение опухоли или метастазов другим радионуклидом.</vt:lpstr>
      <vt:lpstr>Куда обращаться с вопросами и за консультациями?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</dc:creator>
  <cp:lastModifiedBy>Наталья Епифанова</cp:lastModifiedBy>
  <cp:revision>20</cp:revision>
  <dcterms:created xsi:type="dcterms:W3CDTF">2021-01-18T12:09:29Z</dcterms:created>
  <dcterms:modified xsi:type="dcterms:W3CDTF">2021-08-24T13:54:14Z</dcterms:modified>
</cp:coreProperties>
</file>